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2" r:id="rId4"/>
    <p:sldId id="278" r:id="rId5"/>
    <p:sldId id="271" r:id="rId6"/>
    <p:sldId id="257" r:id="rId7"/>
    <p:sldId id="258" r:id="rId8"/>
    <p:sldId id="273" r:id="rId9"/>
    <p:sldId id="274" r:id="rId10"/>
    <p:sldId id="264" r:id="rId11"/>
    <p:sldId id="277" r:id="rId12"/>
    <p:sldId id="275" r:id="rId13"/>
    <p:sldId id="259" r:id="rId14"/>
    <p:sldId id="260" r:id="rId15"/>
    <p:sldId id="261" r:id="rId16"/>
    <p:sldId id="280" r:id="rId17"/>
    <p:sldId id="262" r:id="rId18"/>
    <p:sldId id="276" r:id="rId19"/>
    <p:sldId id="269" r:id="rId20"/>
    <p:sldId id="265" r:id="rId21"/>
    <p:sldId id="266" r:id="rId22"/>
    <p:sldId id="279" r:id="rId23"/>
    <p:sldId id="267" r:id="rId24"/>
    <p:sldId id="268" r:id="rId25"/>
    <p:sldId id="270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65ED-40E5-4E68-A20F-A7222B82294E}" type="datetimeFigureOut">
              <a:rPr lang="it-IT" smtClean="0"/>
              <a:pPr/>
              <a:t>25/04/2022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103C-66FF-4B4B-98C2-66D1929FDD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65ED-40E5-4E68-A20F-A7222B82294E}" type="datetimeFigureOut">
              <a:rPr lang="it-IT" smtClean="0"/>
              <a:pPr/>
              <a:t>25/04/2022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103C-66FF-4B4B-98C2-66D1929FDD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65ED-40E5-4E68-A20F-A7222B82294E}" type="datetimeFigureOut">
              <a:rPr lang="it-IT" smtClean="0"/>
              <a:pPr/>
              <a:t>25/04/2022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103C-66FF-4B4B-98C2-66D1929FDD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65ED-40E5-4E68-A20F-A7222B82294E}" type="datetimeFigureOut">
              <a:rPr lang="it-IT" smtClean="0"/>
              <a:pPr/>
              <a:t>25/04/2022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103C-66FF-4B4B-98C2-66D1929FDD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65ED-40E5-4E68-A20F-A7222B82294E}" type="datetimeFigureOut">
              <a:rPr lang="it-IT" smtClean="0"/>
              <a:pPr/>
              <a:t>25/04/2022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103C-66FF-4B4B-98C2-66D1929FDD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65ED-40E5-4E68-A20F-A7222B82294E}" type="datetimeFigureOut">
              <a:rPr lang="it-IT" smtClean="0"/>
              <a:pPr/>
              <a:t>25/04/2022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103C-66FF-4B4B-98C2-66D1929FDD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65ED-40E5-4E68-A20F-A7222B82294E}" type="datetimeFigureOut">
              <a:rPr lang="it-IT" smtClean="0"/>
              <a:pPr/>
              <a:t>25/04/2022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103C-66FF-4B4B-98C2-66D1929FDD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65ED-40E5-4E68-A20F-A7222B82294E}" type="datetimeFigureOut">
              <a:rPr lang="it-IT" smtClean="0"/>
              <a:pPr/>
              <a:t>25/04/2022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103C-66FF-4B4B-98C2-66D1929FDD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65ED-40E5-4E68-A20F-A7222B82294E}" type="datetimeFigureOut">
              <a:rPr lang="it-IT" smtClean="0"/>
              <a:pPr/>
              <a:t>25/04/2022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103C-66FF-4B4B-98C2-66D1929FDD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65ED-40E5-4E68-A20F-A7222B82294E}" type="datetimeFigureOut">
              <a:rPr lang="it-IT" smtClean="0"/>
              <a:pPr/>
              <a:t>25/04/2022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103C-66FF-4B4B-98C2-66D1929FDD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65ED-40E5-4E68-A20F-A7222B82294E}" type="datetimeFigureOut">
              <a:rPr lang="it-IT" smtClean="0"/>
              <a:pPr/>
              <a:t>25/04/2022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103C-66FF-4B4B-98C2-66D1929FDD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865ED-40E5-4E68-A20F-A7222B82294E}" type="datetimeFigureOut">
              <a:rPr lang="it-IT" smtClean="0"/>
              <a:pPr/>
              <a:t>25/04/2022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A103C-66FF-4B4B-98C2-66D1929FDD3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GUERRA FREDDA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00034" y="357166"/>
            <a:ext cx="760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PIANO MARSHALL</a:t>
            </a:r>
            <a:endParaRPr lang="it-IT" sz="36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42910" y="2214554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Aiuti</a:t>
            </a:r>
            <a:r>
              <a:rPr lang="it-IT" sz="2400" b="1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economici</a:t>
            </a:r>
            <a:r>
              <a:rPr lang="it-IT" sz="2400" b="1" dirty="0" smtClean="0"/>
              <a:t> statunitensi 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per </a:t>
            </a:r>
            <a:r>
              <a:rPr lang="it-IT" sz="2400" b="1" dirty="0" smtClean="0"/>
              <a:t>rilanciare</a:t>
            </a:r>
            <a:r>
              <a:rPr lang="it-IT" sz="2400" dirty="0" smtClean="0"/>
              <a:t> la produzione industriale di tutti i paesi </a:t>
            </a:r>
            <a:r>
              <a:rPr lang="it-IT" sz="2400" b="1" dirty="0" smtClean="0"/>
              <a:t>europei</a:t>
            </a:r>
            <a:r>
              <a:rPr lang="it-IT" sz="24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che </a:t>
            </a:r>
            <a:r>
              <a:rPr lang="it-IT" sz="2400" b="1" dirty="0" smtClean="0">
                <a:solidFill>
                  <a:srgbClr val="FF0000"/>
                </a:solidFill>
              </a:rPr>
              <a:t>non</a:t>
            </a:r>
            <a:r>
              <a:rPr lang="it-IT" sz="2400" dirty="0" smtClean="0"/>
              <a:t> avessero al loro interno dei </a:t>
            </a:r>
            <a:r>
              <a:rPr lang="it-IT" sz="2400" b="1" dirty="0" smtClean="0"/>
              <a:t>comunisti</a:t>
            </a:r>
            <a:r>
              <a:rPr lang="it-IT" sz="2400" dirty="0" smtClean="0"/>
              <a:t>. </a:t>
            </a:r>
          </a:p>
          <a:p>
            <a:pPr algn="just"/>
            <a:endParaRPr lang="it-IT" sz="2400" u="sng" dirty="0" smtClean="0"/>
          </a:p>
          <a:p>
            <a:pPr algn="just"/>
            <a:endParaRPr lang="it-IT" sz="2400" u="sng" dirty="0" smtClean="0"/>
          </a:p>
          <a:p>
            <a:pPr algn="just"/>
            <a:r>
              <a:rPr lang="it-IT" sz="2400" u="sng" dirty="0" smtClean="0"/>
              <a:t>Questo </a:t>
            </a:r>
            <a:r>
              <a:rPr lang="it-IT" sz="2400" u="sng" dirty="0" smtClean="0"/>
              <a:t>provocò</a:t>
            </a:r>
            <a:r>
              <a:rPr lang="it-IT" sz="2400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in paesi come la Francia e l’Italia l’estromissione dei partiti comunisti dal governo, per poter ricevere questi aiuti 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un rilancio dell’economia europea.</a:t>
            </a:r>
            <a:endParaRPr lang="it-IT" sz="2400" dirty="0"/>
          </a:p>
        </p:txBody>
      </p:sp>
      <p:pic>
        <p:nvPicPr>
          <p:cNvPr id="1536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57166"/>
            <a:ext cx="1428750" cy="204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285728"/>
            <a:ext cx="864399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Il blocco sovietico (paesi aderenti </a:t>
            </a:r>
            <a:r>
              <a:rPr lang="it-IT" sz="2800" b="1" dirty="0" smtClean="0">
                <a:solidFill>
                  <a:srgbClr val="FF0000"/>
                </a:solidFill>
              </a:rPr>
              <a:t>AL PATTO </a:t>
            </a:r>
            <a:r>
              <a:rPr lang="it-IT" sz="2800" b="1" dirty="0" err="1" smtClean="0">
                <a:solidFill>
                  <a:srgbClr val="FF0000"/>
                </a:solidFill>
              </a:rPr>
              <a:t>DI</a:t>
            </a:r>
            <a:r>
              <a:rPr lang="it-IT" sz="2800" b="1" dirty="0" smtClean="0">
                <a:solidFill>
                  <a:srgbClr val="FF0000"/>
                </a:solidFill>
              </a:rPr>
              <a:t> VARSAVIA</a:t>
            </a:r>
            <a:r>
              <a:rPr lang="it-IT" sz="2800" dirty="0" smtClean="0"/>
              <a:t>) è posto sotto lo stretto controllo e la guida diretta dell’URSS</a:t>
            </a:r>
          </a:p>
          <a:p>
            <a:endParaRPr lang="it-IT" sz="2800" dirty="0" smtClean="0"/>
          </a:p>
          <a:p>
            <a:r>
              <a:rPr lang="it-IT" sz="2800" dirty="0" smtClean="0"/>
              <a:t>Paesi comunisti non pienamente allineati: </a:t>
            </a:r>
            <a:r>
              <a:rPr lang="it-IT" sz="2800" b="1" dirty="0" smtClean="0"/>
              <a:t>CINA</a:t>
            </a:r>
            <a:r>
              <a:rPr lang="it-IT" sz="2800" dirty="0" smtClean="0"/>
              <a:t> (Mao) e </a:t>
            </a:r>
            <a:r>
              <a:rPr lang="it-IT" sz="2800" b="1" dirty="0" smtClean="0"/>
              <a:t>JUGOSLAVIA</a:t>
            </a:r>
            <a:r>
              <a:rPr lang="it-IT" sz="2800" dirty="0" smtClean="0"/>
              <a:t> (Tito)</a:t>
            </a:r>
          </a:p>
          <a:p>
            <a:endParaRPr lang="it-IT" sz="2800" dirty="0" smtClean="0"/>
          </a:p>
          <a:p>
            <a:pPr algn="ctr"/>
            <a:r>
              <a:rPr lang="it-IT" sz="2800" i="1" dirty="0" smtClean="0"/>
              <a:t>Minore libertà, minore crescita economica</a:t>
            </a:r>
          </a:p>
          <a:p>
            <a:endParaRPr lang="it-IT" sz="2800" dirty="0" smtClean="0"/>
          </a:p>
          <a:p>
            <a:r>
              <a:rPr lang="it-IT" sz="2800" dirty="0" smtClean="0"/>
              <a:t>Nelle fasi di “allentamento” del controllo emergono altri paesi che cercano maggiore autonomia: es. Polonia</a:t>
            </a:r>
            <a:r>
              <a:rPr lang="it-IT" sz="2800" dirty="0" smtClean="0"/>
              <a:t> </a:t>
            </a:r>
            <a:r>
              <a:rPr lang="it-IT" sz="2800" dirty="0" smtClean="0"/>
              <a:t>e Ungheria (1956), Cecoslovacchia (“primavera di Praga”, 1968). Tali movimenti sono </a:t>
            </a:r>
            <a:r>
              <a:rPr lang="it-IT" sz="2800" b="1" dirty="0" smtClean="0"/>
              <a:t>repressi</a:t>
            </a:r>
            <a:r>
              <a:rPr lang="it-IT" sz="2800" dirty="0" smtClean="0"/>
              <a:t> dall’intervento dell’esercito russo.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42976" y="1500174"/>
            <a:ext cx="72152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/>
              <a:t>La situazione di </a:t>
            </a:r>
            <a:r>
              <a:rPr lang="it-IT" sz="4400" b="1" dirty="0" smtClean="0">
                <a:solidFill>
                  <a:srgbClr val="FF0000"/>
                </a:solidFill>
              </a:rPr>
              <a:t>BERLINO</a:t>
            </a:r>
            <a:r>
              <a:rPr lang="it-IT" sz="4400" b="1" dirty="0" smtClean="0"/>
              <a:t>, simbolo e teatro della guerra fredda</a:t>
            </a:r>
            <a:endParaRPr lang="it-IT" sz="4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83671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Germania e Berlino divise</a:t>
            </a:r>
            <a:endParaRPr lang="it-IT" sz="2400" b="1" dirty="0"/>
          </a:p>
        </p:txBody>
      </p:sp>
      <p:pic>
        <p:nvPicPr>
          <p:cNvPr id="4100" name="Picture 4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5328592" cy="4363177"/>
          </a:xfrm>
          <a:prstGeom prst="rect">
            <a:avLst/>
          </a:prstGeom>
          <a:noFill/>
        </p:spPr>
      </p:pic>
      <p:pic>
        <p:nvPicPr>
          <p:cNvPr id="4098" name="Picture 2" descr="Risultati immagini per germania divi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5765"/>
            <a:ext cx="3528392" cy="2993443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215074" y="3857628"/>
            <a:ext cx="2571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 1947 Francia, GB e USA uniscono le loro zone di occupazione; nel 1955 cessa la loro occupazione e la Repubblica federale tedesca diventa indipendente</a:t>
            </a: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47667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Blocco di Berlino </a:t>
            </a:r>
            <a:r>
              <a:rPr lang="it-IT" sz="2400" dirty="0" smtClean="0"/>
              <a:t>(24 giugno 1948 – 11 maggio 1949)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124744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u="sng" dirty="0" smtClean="0"/>
              <a:t>Scopo:</a:t>
            </a:r>
            <a:r>
              <a:rPr lang="it-IT" sz="2400" dirty="0" smtClean="0"/>
              <a:t> spopolare la parte ovest di Berlino</a:t>
            </a:r>
          </a:p>
          <a:p>
            <a:r>
              <a:rPr lang="it-IT" sz="2400" i="1" u="sng" dirty="0" smtClean="0"/>
              <a:t>Risposta USA</a:t>
            </a:r>
            <a:r>
              <a:rPr lang="it-IT" sz="2400" dirty="0" smtClean="0"/>
              <a:t>: rifornimenti aerei attraverso tre corridoi</a:t>
            </a:r>
            <a:endParaRPr lang="it-IT" sz="2400" dirty="0"/>
          </a:p>
        </p:txBody>
      </p:sp>
      <p:pic>
        <p:nvPicPr>
          <p:cNvPr id="3074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57794"/>
            <a:ext cx="4644008" cy="4867415"/>
          </a:xfrm>
          <a:prstGeom prst="rect">
            <a:avLst/>
          </a:prstGeom>
          <a:noFill/>
        </p:spPr>
      </p:pic>
      <p:pic>
        <p:nvPicPr>
          <p:cNvPr id="3076" name="Picture 4" descr="Risultati immagini per blocco di berl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3529438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2606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Il muro di Berlino</a:t>
            </a:r>
            <a:endParaRPr lang="it-IT" sz="2400" b="1" dirty="0"/>
          </a:p>
        </p:txBody>
      </p:sp>
      <p:pic>
        <p:nvPicPr>
          <p:cNvPr id="2054" name="Picture 6" descr="Risultati immagini per muro Berl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908720"/>
            <a:ext cx="3143250" cy="2381250"/>
          </a:xfrm>
          <a:prstGeom prst="rect">
            <a:avLst/>
          </a:prstGeom>
          <a:noFill/>
        </p:spPr>
      </p:pic>
      <p:pic>
        <p:nvPicPr>
          <p:cNvPr id="2050" name="Picture 2" descr="Risultati immagini per muro Berl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861048"/>
            <a:ext cx="5306194" cy="2618302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467544" y="908720"/>
            <a:ext cx="51125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La </a:t>
            </a:r>
            <a:r>
              <a:rPr lang="it-IT" b="1" dirty="0" smtClean="0"/>
              <a:t>Germania Federale</a:t>
            </a:r>
            <a:r>
              <a:rPr lang="it-IT" dirty="0" smtClean="0"/>
              <a:t>, grazie agli aiuti degli USA, si era ripresa abbastanza in fretta; decisamente più lenta fu la ripresa della </a:t>
            </a:r>
            <a:r>
              <a:rPr lang="it-IT" b="1" dirty="0" smtClean="0"/>
              <a:t>Germania orientale</a:t>
            </a:r>
            <a:r>
              <a:rPr lang="it-IT" dirty="0" smtClean="0"/>
              <a:t>. </a:t>
            </a:r>
          </a:p>
          <a:p>
            <a:pPr algn="just"/>
            <a:r>
              <a:rPr lang="it-IT" dirty="0" smtClean="0"/>
              <a:t>Infatti i sovietici non solo non l’aiutarono, ma pretesero che </a:t>
            </a:r>
            <a:r>
              <a:rPr lang="it-IT" b="1" dirty="0" smtClean="0"/>
              <a:t>pagasse i danni di guerra</a:t>
            </a:r>
            <a:r>
              <a:rPr lang="it-IT" dirty="0" smtClean="0"/>
              <a:t>. </a:t>
            </a:r>
          </a:p>
          <a:p>
            <a:pPr algn="just"/>
            <a:r>
              <a:rPr lang="it-IT" dirty="0" smtClean="0"/>
              <a:t>Molti, in cerca di migliori condizioni di vita, </a:t>
            </a:r>
            <a:r>
              <a:rPr lang="it-IT" b="1" dirty="0" smtClean="0"/>
              <a:t>fuggivano verso l’Ovest</a:t>
            </a:r>
            <a:r>
              <a:rPr lang="it-IT" dirty="0" smtClean="0"/>
              <a:t>. Per impedire una fuga in massa venne costruito, </a:t>
            </a:r>
            <a:r>
              <a:rPr lang="it-IT" dirty="0" smtClean="0"/>
              <a:t>nell’agosto </a:t>
            </a:r>
            <a:r>
              <a:rPr lang="it-IT" dirty="0" smtClean="0"/>
              <a:t>1961 il </a:t>
            </a:r>
            <a:r>
              <a:rPr lang="it-IT" b="1" dirty="0" smtClean="0"/>
              <a:t>muro di </a:t>
            </a:r>
            <a:r>
              <a:rPr lang="it-IT" b="1" dirty="0" smtClean="0"/>
              <a:t>Berlino; si vuole inoltre assolutamente impedire che le due </a:t>
            </a:r>
            <a:r>
              <a:rPr lang="it-IT" b="1" dirty="0" err="1" smtClean="0"/>
              <a:t>Germanie</a:t>
            </a:r>
            <a:r>
              <a:rPr lang="it-IT" b="1" dirty="0" smtClean="0"/>
              <a:t> si possano riunire e ritornare una minaccia</a:t>
            </a:r>
            <a:endParaRPr lang="it-IT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nfografic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110" y="670560"/>
            <a:ext cx="7383780" cy="55168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crollo muro berl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132856"/>
            <a:ext cx="4789657" cy="3096344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467544" y="404664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Gorbaciov</a:t>
            </a:r>
          </a:p>
          <a:p>
            <a:pPr>
              <a:buFont typeface="Wingdings"/>
              <a:buChar char="à"/>
            </a:pPr>
            <a:r>
              <a:rPr lang="it-IT" sz="2400" dirty="0" smtClean="0">
                <a:sym typeface="Wingdings" pitchFamily="2" charset="2"/>
              </a:rPr>
              <a:t>Minor controllo centralizzato dell’URSS</a:t>
            </a:r>
          </a:p>
          <a:p>
            <a:pPr>
              <a:buFont typeface="Wingdings"/>
              <a:buChar char="à"/>
            </a:pPr>
            <a:r>
              <a:rPr lang="it-IT" sz="2400" dirty="0" smtClean="0">
                <a:sym typeface="Wingdings" pitchFamily="2" charset="2"/>
              </a:rPr>
              <a:t>Libere elezioni nei paesi comunisti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04048" y="54868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9 novembre 1989</a:t>
            </a:r>
          </a:p>
          <a:p>
            <a:pPr algn="ctr"/>
            <a:r>
              <a:rPr lang="it-IT" sz="2400" b="1" dirty="0" smtClean="0"/>
              <a:t>Crollo del muro di Berlino</a:t>
            </a:r>
            <a:endParaRPr lang="it-IT" sz="2400" b="1" dirty="0"/>
          </a:p>
        </p:txBody>
      </p:sp>
      <p:pic>
        <p:nvPicPr>
          <p:cNvPr id="1028" name="Picture 4" descr="Risultati immagini per gorbaci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1"/>
            <a:ext cx="2592288" cy="3849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1538" y="2000240"/>
            <a:ext cx="71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/>
              <a:t>Un altro esempio di “zona calda”… il </a:t>
            </a:r>
            <a:r>
              <a:rPr lang="it-IT" sz="5400" b="1" dirty="0" smtClean="0">
                <a:solidFill>
                  <a:srgbClr val="FF0000"/>
                </a:solidFill>
              </a:rPr>
              <a:t>VIETNAM</a:t>
            </a:r>
            <a:endParaRPr lang="it-IT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000496" y="785794"/>
            <a:ext cx="46022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ym typeface="Wingdings" pitchFamily="2" charset="2"/>
              </a:rPr>
              <a:t>1954</a:t>
            </a:r>
            <a:r>
              <a:rPr lang="it-IT" sz="2400" dirty="0" smtClean="0">
                <a:sym typeface="Wingdings" pitchFamily="2" charset="2"/>
              </a:rPr>
              <a:t>: accodi di Ginevra  il Vietnam viene diviso in due:</a:t>
            </a:r>
            <a:endParaRPr lang="it-IT" sz="2400" dirty="0" smtClean="0">
              <a:sym typeface="Wingdings" pitchFamily="2" charset="2"/>
            </a:endParaRPr>
          </a:p>
          <a:p>
            <a:endParaRPr lang="it-IT" sz="2400" dirty="0" smtClean="0">
              <a:sym typeface="Wingdings" pitchFamily="2" charset="2"/>
            </a:endParaRPr>
          </a:p>
          <a:p>
            <a:r>
              <a:rPr lang="it-IT" sz="2400" dirty="0" smtClean="0">
                <a:sym typeface="Wingdings" pitchFamily="2" charset="2"/>
              </a:rPr>
              <a:t>Repubblica </a:t>
            </a:r>
            <a:r>
              <a:rPr lang="it-IT" sz="2400" b="1" dirty="0" smtClean="0">
                <a:sym typeface="Wingdings" pitchFamily="2" charset="2"/>
              </a:rPr>
              <a:t>comunista</a:t>
            </a:r>
            <a:r>
              <a:rPr lang="it-IT" sz="2400" dirty="0" smtClean="0">
                <a:sym typeface="Wingdings" pitchFamily="2" charset="2"/>
              </a:rPr>
              <a:t> del </a:t>
            </a:r>
            <a:r>
              <a:rPr lang="it-IT" sz="2400" b="1" dirty="0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it-IT" sz="2400" b="1" dirty="0" smtClean="0">
                <a:solidFill>
                  <a:srgbClr val="FF0000"/>
                </a:solidFill>
                <a:sym typeface="Wingdings" pitchFamily="2" charset="2"/>
              </a:rPr>
              <a:t>ord</a:t>
            </a:r>
            <a:r>
              <a:rPr lang="it-IT" sz="2400" dirty="0" smtClean="0">
                <a:sym typeface="Wingdings" pitchFamily="2" charset="2"/>
              </a:rPr>
              <a:t>  (Ho </a:t>
            </a:r>
            <a:r>
              <a:rPr lang="it-IT" sz="2400" dirty="0" err="1" smtClean="0">
                <a:sym typeface="Wingdings" pitchFamily="2" charset="2"/>
              </a:rPr>
              <a:t>Chi-minh</a:t>
            </a:r>
            <a:r>
              <a:rPr lang="it-IT" sz="2400" dirty="0" smtClean="0">
                <a:sym typeface="Wingdings" pitchFamily="2" charset="2"/>
              </a:rPr>
              <a:t>)</a:t>
            </a:r>
            <a:endParaRPr lang="it-IT" sz="2400" dirty="0" smtClean="0">
              <a:sym typeface="Wingdings" pitchFamily="2" charset="2"/>
            </a:endParaRPr>
          </a:p>
          <a:p>
            <a:endParaRPr lang="it-IT" sz="2400" dirty="0" smtClean="0">
              <a:sym typeface="Wingdings" pitchFamily="2" charset="2"/>
            </a:endParaRPr>
          </a:p>
          <a:p>
            <a:r>
              <a:rPr lang="it-IT" sz="2400" dirty="0" smtClean="0">
                <a:sym typeface="Wingdings" pitchFamily="2" charset="2"/>
              </a:rPr>
              <a:t>Repubblica del </a:t>
            </a:r>
            <a:r>
              <a:rPr lang="it-IT" sz="2400" b="1" dirty="0" smtClean="0">
                <a:solidFill>
                  <a:srgbClr val="FF0000"/>
                </a:solidFill>
                <a:sym typeface="Wingdings" pitchFamily="2" charset="2"/>
              </a:rPr>
              <a:t>sud</a:t>
            </a:r>
            <a:r>
              <a:rPr lang="it-IT" sz="2400" dirty="0" smtClean="0">
                <a:sym typeface="Wingdings" pitchFamily="2" charset="2"/>
              </a:rPr>
              <a:t>: regime dittatoriale </a:t>
            </a:r>
            <a:r>
              <a:rPr lang="it-IT" sz="2400" dirty="0" smtClean="0">
                <a:sym typeface="Wingdings" pitchFamily="2" charset="2"/>
              </a:rPr>
              <a:t>appoggiato dagli </a:t>
            </a:r>
            <a:r>
              <a:rPr lang="it-IT" sz="2400" b="1" dirty="0" smtClean="0">
                <a:sym typeface="Wingdings" pitchFamily="2" charset="2"/>
              </a:rPr>
              <a:t>USA</a:t>
            </a:r>
            <a:r>
              <a:rPr lang="it-IT" sz="2400" dirty="0" smtClean="0">
                <a:sym typeface="Wingdings" pitchFamily="2" charset="2"/>
              </a:rPr>
              <a:t> </a:t>
            </a:r>
          </a:p>
          <a:p>
            <a:endParaRPr lang="it-IT" sz="2400" dirty="0" smtClean="0">
              <a:sym typeface="Wingdings" pitchFamily="2" charset="2"/>
            </a:endParaRPr>
          </a:p>
          <a:p>
            <a:r>
              <a:rPr lang="it-IT" sz="2400" dirty="0" smtClean="0">
                <a:sym typeface="Wingdings" pitchFamily="2" charset="2"/>
              </a:rPr>
              <a:t> </a:t>
            </a:r>
            <a:r>
              <a:rPr lang="it-IT" sz="2400" dirty="0" smtClean="0">
                <a:sym typeface="Wingdings" pitchFamily="2" charset="2"/>
              </a:rPr>
              <a:t>movimento di protesta e guerriglia dei </a:t>
            </a:r>
            <a:r>
              <a:rPr lang="it-IT" sz="2400" dirty="0" smtClean="0">
                <a:sym typeface="Wingdings" pitchFamily="2" charset="2"/>
              </a:rPr>
              <a:t>Vietcong, </a:t>
            </a:r>
            <a:r>
              <a:rPr lang="it-IT" sz="2400" dirty="0" smtClean="0">
                <a:sym typeface="Wingdings" pitchFamily="2" charset="2"/>
              </a:rPr>
              <a:t>f</a:t>
            </a:r>
            <a:r>
              <a:rPr lang="it-IT" sz="2400" dirty="0" smtClean="0">
                <a:sym typeface="Wingdings" pitchFamily="2" charset="2"/>
              </a:rPr>
              <a:t>inanziati dal Nord </a:t>
            </a:r>
            <a:r>
              <a:rPr lang="it-IT" sz="2400" dirty="0" smtClean="0">
                <a:sym typeface="Wingdings" pitchFamily="2" charset="2"/>
              </a:rPr>
              <a:t> intervento statunitense (1964-1973</a:t>
            </a:r>
            <a:r>
              <a:rPr lang="it-IT" sz="2400" dirty="0" smtClean="0">
                <a:sym typeface="Wingdings" pitchFamily="2" charset="2"/>
              </a:rPr>
              <a:t>) – </a:t>
            </a:r>
            <a:r>
              <a:rPr lang="it-IT" sz="2400" i="1" u="sng" dirty="0" smtClean="0">
                <a:sym typeface="Wingdings" pitchFamily="2" charset="2"/>
              </a:rPr>
              <a:t>pretesto</a:t>
            </a:r>
            <a:r>
              <a:rPr lang="it-IT" sz="2400" dirty="0" smtClean="0">
                <a:sym typeface="Wingdings" pitchFamily="2" charset="2"/>
              </a:rPr>
              <a:t>: affondamento di navi statunitensi nel golfo di Tonchino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42976" y="21429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Vietnam (1964-73)</a:t>
            </a:r>
            <a:endParaRPr lang="it-IT" sz="2400" b="1" dirty="0"/>
          </a:p>
        </p:txBody>
      </p:sp>
      <p:pic>
        <p:nvPicPr>
          <p:cNvPr id="25604" name="Picture 4" descr="Risultati immagini per guerra vietnam cartina"/>
          <p:cNvPicPr>
            <a:picLocks noChangeAspect="1" noChangeArrowheads="1"/>
          </p:cNvPicPr>
          <p:nvPr/>
        </p:nvPicPr>
        <p:blipFill>
          <a:blip r:embed="rId2" cstate="print"/>
          <a:srcRect l="7711" b="5333"/>
          <a:stretch>
            <a:fillRect/>
          </a:stretch>
        </p:blipFill>
        <p:spPr bwMode="auto">
          <a:xfrm>
            <a:off x="214282" y="1000108"/>
            <a:ext cx="3447444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28662" y="1285860"/>
            <a:ext cx="7429552" cy="12144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404664"/>
            <a:ext cx="820891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1945</a:t>
            </a:r>
            <a:r>
              <a:rPr lang="it-IT" sz="2400" dirty="0" smtClean="0"/>
              <a:t> (fine II guerra mondiale) - </a:t>
            </a:r>
            <a:r>
              <a:rPr lang="it-IT" sz="2400" b="1" dirty="0" smtClean="0"/>
              <a:t>1989</a:t>
            </a:r>
            <a:r>
              <a:rPr lang="it-IT" sz="2400" dirty="0" smtClean="0"/>
              <a:t> (crollo muro di Berlino</a:t>
            </a:r>
            <a:r>
              <a:rPr lang="it-IT" sz="2400" dirty="0" smtClean="0"/>
              <a:t>)</a:t>
            </a:r>
          </a:p>
          <a:p>
            <a:pPr algn="ctr"/>
            <a:r>
              <a:rPr lang="it-IT" sz="2400" dirty="0" smtClean="0"/>
              <a:t>-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1991</a:t>
            </a:r>
            <a:r>
              <a:rPr lang="it-IT" sz="2400" dirty="0" smtClean="0"/>
              <a:t> (disgregazione URSS)</a:t>
            </a:r>
            <a:endParaRPr lang="it-IT" sz="2400" dirty="0" smtClean="0"/>
          </a:p>
          <a:p>
            <a:endParaRPr lang="it-IT" sz="1200" dirty="0" smtClean="0"/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USA</a:t>
            </a:r>
            <a:r>
              <a:rPr lang="it-IT" sz="2400" dirty="0" smtClean="0"/>
              <a:t> e </a:t>
            </a:r>
            <a:r>
              <a:rPr lang="it-IT" sz="2400" b="1" dirty="0" smtClean="0">
                <a:solidFill>
                  <a:srgbClr val="FF0000"/>
                </a:solidFill>
              </a:rPr>
              <a:t>URSS</a:t>
            </a:r>
            <a:r>
              <a:rPr lang="it-IT" sz="2400" dirty="0" smtClean="0"/>
              <a:t>, le due superpotenze, dominano il mondo (</a:t>
            </a:r>
            <a:r>
              <a:rPr lang="it-IT" sz="2400" dirty="0" smtClean="0"/>
              <a:t>economicamente, politicamente, militarmente </a:t>
            </a:r>
            <a:r>
              <a:rPr lang="it-IT" sz="2400" dirty="0" smtClean="0"/>
              <a:t>e ideologicamente)</a:t>
            </a:r>
          </a:p>
          <a:p>
            <a:endParaRPr lang="it-IT" sz="800" dirty="0" smtClean="0"/>
          </a:p>
          <a:p>
            <a:r>
              <a:rPr lang="it-IT" sz="2400" dirty="0" smtClean="0"/>
              <a:t>Si spartiscono il mondo formando due </a:t>
            </a:r>
            <a:r>
              <a:rPr lang="it-IT" sz="2400" b="1" dirty="0" smtClean="0"/>
              <a:t>sistemi di alleanze</a:t>
            </a:r>
            <a:r>
              <a:rPr lang="it-IT" sz="2400" dirty="0" smtClean="0"/>
              <a:t>:</a:t>
            </a:r>
          </a:p>
          <a:p>
            <a:r>
              <a:rPr lang="it-IT" sz="2400" dirty="0" smtClean="0"/>
              <a:t>- USA: </a:t>
            </a:r>
            <a:r>
              <a:rPr lang="it-IT" sz="2400" b="1" dirty="0" smtClean="0"/>
              <a:t>Patto Atlantico </a:t>
            </a:r>
            <a:r>
              <a:rPr lang="it-IT" sz="2400" dirty="0" smtClean="0"/>
              <a:t>(e Piano Marshall)</a:t>
            </a:r>
          </a:p>
          <a:p>
            <a:r>
              <a:rPr lang="it-IT" sz="2400" dirty="0" smtClean="0"/>
              <a:t>- URSS: </a:t>
            </a:r>
            <a:r>
              <a:rPr lang="it-IT" sz="2400" b="1" dirty="0" smtClean="0"/>
              <a:t>Patto di Varsavia </a:t>
            </a:r>
            <a:endParaRPr lang="it-IT" sz="2400" b="1" dirty="0"/>
          </a:p>
        </p:txBody>
      </p:sp>
      <p:pic>
        <p:nvPicPr>
          <p:cNvPr id="20482" name="Picture 2" descr="Risultati immagini per guerra fredda car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86190"/>
            <a:ext cx="4447396" cy="2678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411760" y="494116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ym typeface="Wingdings" pitchFamily="2" charset="2"/>
              </a:rPr>
              <a:t>monaco buddista vietnamita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04048" y="54868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Vietnam</a:t>
            </a:r>
            <a:endParaRPr lang="it-IT" sz="2400" b="1" dirty="0"/>
          </a:p>
        </p:txBody>
      </p:sp>
      <p:pic>
        <p:nvPicPr>
          <p:cNvPr id="25606" name="Picture 6" descr="Risultati immagini per monaco vietn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37938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40466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ym typeface="Wingdings" pitchFamily="2" charset="2"/>
              </a:rPr>
              <a:t>L’uso del napalm</a:t>
            </a:r>
            <a:endParaRPr lang="it-IT" sz="24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04048" y="54868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Vietnam</a:t>
            </a:r>
            <a:endParaRPr lang="it-IT" sz="2400" b="1" dirty="0"/>
          </a:p>
        </p:txBody>
      </p:sp>
      <p:pic>
        <p:nvPicPr>
          <p:cNvPr id="6" name="Picture 2" descr="Risultati immagini per guerra vietn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202660" cy="4626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57224" y="571480"/>
            <a:ext cx="76438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/>
              <a:t>Accordi di Parigi del </a:t>
            </a:r>
            <a:r>
              <a:rPr lang="it-IT" sz="3600" b="1" dirty="0" smtClean="0"/>
              <a:t>1973</a:t>
            </a:r>
          </a:p>
          <a:p>
            <a:endParaRPr lang="it-IT" sz="3600" dirty="0" smtClean="0"/>
          </a:p>
          <a:p>
            <a:r>
              <a:rPr lang="it-IT" sz="3600" dirty="0" smtClean="0"/>
              <a:t>Il </a:t>
            </a:r>
            <a:r>
              <a:rPr lang="it-IT" sz="3600" dirty="0" smtClean="0"/>
              <a:t>paese </a:t>
            </a:r>
            <a:r>
              <a:rPr lang="it-IT" sz="3600" dirty="0" smtClean="0"/>
              <a:t>rimane </a:t>
            </a:r>
            <a:r>
              <a:rPr lang="it-IT" sz="3600" dirty="0" smtClean="0"/>
              <a:t>diviso all’altezza del 17° parallelo, ma si </a:t>
            </a:r>
            <a:r>
              <a:rPr lang="it-IT" sz="3600" dirty="0" smtClean="0"/>
              <a:t>stabilisce </a:t>
            </a:r>
            <a:r>
              <a:rPr lang="it-IT" sz="3600" dirty="0" smtClean="0"/>
              <a:t>che la composizione del futuro governo del Vietnam del Sud fosse decisa attraverso negoziati tra i due Stati vietnamiti</a:t>
            </a:r>
            <a:r>
              <a:rPr lang="it-IT" sz="3600" dirty="0" smtClean="0"/>
              <a:t>.</a:t>
            </a:r>
          </a:p>
          <a:p>
            <a:endParaRPr lang="it-IT" sz="3600" dirty="0" smtClean="0"/>
          </a:p>
          <a:p>
            <a:r>
              <a:rPr lang="it-IT" sz="3600" dirty="0" smtClean="0"/>
              <a:t>Nel 1975 il </a:t>
            </a:r>
            <a:r>
              <a:rPr lang="it-IT" sz="3600" b="1" dirty="0" smtClean="0"/>
              <a:t>Vietnam del nord invase e si impossessò di quello del sud</a:t>
            </a:r>
            <a:endParaRPr lang="it-IT" sz="3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1124744"/>
            <a:ext cx="51845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ym typeface="Wingdings" pitchFamily="2" charset="2"/>
              </a:rPr>
              <a:t>Un nuovo soggetto sociale: gli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STUDENTI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dirty="0" smtClean="0">
                <a:sym typeface="Wingdings" pitchFamily="2" charset="2"/>
              </a:rPr>
              <a:t>universitari</a:t>
            </a:r>
          </a:p>
          <a:p>
            <a:endParaRPr lang="it-IT" sz="2400" dirty="0" smtClean="0">
              <a:sym typeface="Wingdings" pitchFamily="2" charset="2"/>
            </a:endParaRPr>
          </a:p>
          <a:p>
            <a:r>
              <a:rPr lang="it-IT" sz="2400" dirty="0" smtClean="0">
                <a:sym typeface="Wingdings" pitchFamily="2" charset="2"/>
              </a:rPr>
              <a:t>Dagli Stati Uniti, all’Europa</a:t>
            </a:r>
          </a:p>
          <a:p>
            <a:endParaRPr lang="it-IT" sz="2400" dirty="0" smtClean="0">
              <a:sym typeface="Wingdings" pitchFamily="2" charset="2"/>
            </a:endParaRPr>
          </a:p>
          <a:p>
            <a:r>
              <a:rPr lang="it-IT" sz="2400" dirty="0" smtClean="0">
                <a:sym typeface="Wingdings" pitchFamily="2" charset="2"/>
              </a:rPr>
              <a:t>Occupazioni, manifestazioni, proteste:</a:t>
            </a:r>
          </a:p>
          <a:p>
            <a:pPr>
              <a:buFontTx/>
              <a:buChar char="-"/>
            </a:pPr>
            <a:r>
              <a:rPr lang="it-IT" sz="2400" dirty="0" smtClean="0">
                <a:sym typeface="Wingdings" pitchFamily="2" charset="2"/>
              </a:rPr>
              <a:t> Contro la </a:t>
            </a:r>
            <a:r>
              <a:rPr lang="it-IT" sz="2400" b="1" dirty="0" smtClean="0">
                <a:sym typeface="Wingdings" pitchFamily="2" charset="2"/>
              </a:rPr>
              <a:t>guerra</a:t>
            </a:r>
            <a:r>
              <a:rPr lang="it-IT" sz="2400" dirty="0" smtClean="0">
                <a:sym typeface="Wingdings" pitchFamily="2" charset="2"/>
              </a:rPr>
              <a:t> (Vietnam)</a:t>
            </a:r>
          </a:p>
          <a:p>
            <a:pPr>
              <a:buFontTx/>
              <a:buChar char="-"/>
            </a:pPr>
            <a:r>
              <a:rPr lang="it-IT" sz="2400" dirty="0" smtClean="0">
                <a:sym typeface="Wingdings" pitchFamily="2" charset="2"/>
              </a:rPr>
              <a:t> Diritti dei </a:t>
            </a:r>
            <a:r>
              <a:rPr lang="it-IT" sz="2400" b="1" dirty="0" smtClean="0">
                <a:sym typeface="Wingdings" pitchFamily="2" charset="2"/>
              </a:rPr>
              <a:t>neri</a:t>
            </a:r>
          </a:p>
          <a:p>
            <a:pPr>
              <a:buFontTx/>
              <a:buChar char="-"/>
            </a:pPr>
            <a:r>
              <a:rPr lang="it-IT" sz="2400" dirty="0" smtClean="0">
                <a:sym typeface="Wingdings" pitchFamily="2" charset="2"/>
              </a:rPr>
              <a:t> Contro le </a:t>
            </a:r>
            <a:r>
              <a:rPr lang="it-IT" sz="2400" b="1" dirty="0" smtClean="0">
                <a:sym typeface="Wingdings" pitchFamily="2" charset="2"/>
              </a:rPr>
              <a:t>rigide regole </a:t>
            </a:r>
            <a:r>
              <a:rPr lang="it-IT" sz="2400" dirty="0" smtClean="0">
                <a:sym typeface="Wingdings" pitchFamily="2" charset="2"/>
              </a:rPr>
              <a:t>delle </a:t>
            </a:r>
            <a:r>
              <a:rPr lang="it-IT" sz="2400" b="1" dirty="0" smtClean="0">
                <a:sym typeface="Wingdings" pitchFamily="2" charset="2"/>
              </a:rPr>
              <a:t>scuole</a:t>
            </a:r>
            <a:r>
              <a:rPr lang="it-IT" sz="2400" dirty="0" smtClean="0">
                <a:sym typeface="Wingdings" pitchFamily="2" charset="2"/>
              </a:rPr>
              <a:t> e della </a:t>
            </a:r>
            <a:r>
              <a:rPr lang="it-IT" sz="2400" b="1" dirty="0" smtClean="0">
                <a:sym typeface="Wingdings" pitchFamily="2" charset="2"/>
              </a:rPr>
              <a:t>società</a:t>
            </a:r>
            <a:r>
              <a:rPr lang="it-IT" sz="2400" dirty="0" smtClean="0">
                <a:sym typeface="Wingdings" pitchFamily="2" charset="2"/>
              </a:rPr>
              <a:t>: il </a:t>
            </a:r>
            <a:r>
              <a:rPr lang="it-IT" sz="2400" b="1" dirty="0" smtClean="0">
                <a:sym typeface="Wingdings" pitchFamily="2" charset="2"/>
              </a:rPr>
              <a:t>mondo degli adulti </a:t>
            </a:r>
            <a:r>
              <a:rPr lang="it-IT" sz="2400" dirty="0" smtClean="0">
                <a:sym typeface="Wingdings" pitchFamily="2" charset="2"/>
              </a:rPr>
              <a:t>è autoritario e falso</a:t>
            </a:r>
          </a:p>
          <a:p>
            <a:pPr>
              <a:buFontTx/>
              <a:buChar char="-"/>
            </a:pPr>
            <a:r>
              <a:rPr lang="it-IT" sz="2400" dirty="0" smtClean="0">
                <a:sym typeface="Wingdings" pitchFamily="2" charset="2"/>
              </a:rPr>
              <a:t> Più </a:t>
            </a:r>
            <a:r>
              <a:rPr lang="it-IT" sz="2400" b="1" dirty="0" smtClean="0">
                <a:sym typeface="Wingdings" pitchFamily="2" charset="2"/>
              </a:rPr>
              <a:t>libertà</a:t>
            </a:r>
            <a:r>
              <a:rPr lang="it-IT" sz="2400" dirty="0" smtClean="0">
                <a:sym typeface="Wingdings" pitchFamily="2" charset="2"/>
              </a:rPr>
              <a:t>, </a:t>
            </a:r>
            <a:r>
              <a:rPr lang="it-IT" sz="2400" b="1" dirty="0" smtClean="0">
                <a:sym typeface="Wingdings" pitchFamily="2" charset="2"/>
              </a:rPr>
              <a:t>diritto di essere se stessi</a:t>
            </a:r>
          </a:p>
          <a:p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04048" y="54868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1968</a:t>
            </a:r>
            <a:endParaRPr lang="it-IT" sz="2400" b="1" dirty="0"/>
          </a:p>
        </p:txBody>
      </p:sp>
      <p:pic>
        <p:nvPicPr>
          <p:cNvPr id="23554" name="Picture 2" descr="Risultati immagini per 19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628800"/>
            <a:ext cx="3139858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602128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ym typeface="Wingdings" pitchFamily="2" charset="2"/>
              </a:rPr>
              <a:t>Barba e capelli lunghi, minigonna, uso della pillola ecc.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004048" y="54868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1968</a:t>
            </a:r>
            <a:endParaRPr lang="it-IT" sz="2400" b="1" dirty="0"/>
          </a:p>
        </p:txBody>
      </p:sp>
      <p:pic>
        <p:nvPicPr>
          <p:cNvPr id="22530" name="Picture 2" descr="Risultati immagini per 1968 che guev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3082" y="1196752"/>
            <a:ext cx="1629117" cy="2088232"/>
          </a:xfrm>
          <a:prstGeom prst="rect">
            <a:avLst/>
          </a:prstGeom>
          <a:noFill/>
        </p:spPr>
      </p:pic>
      <p:pic>
        <p:nvPicPr>
          <p:cNvPr id="22532" name="Picture 4" descr="Risultati immagini per 1968 wood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5200800" cy="2476572"/>
          </a:xfrm>
          <a:prstGeom prst="rect">
            <a:avLst/>
          </a:prstGeom>
          <a:noFill/>
        </p:spPr>
      </p:pic>
      <p:pic>
        <p:nvPicPr>
          <p:cNvPr id="22534" name="Picture 6" descr="Risultati immagini per 1968 slogan"/>
          <p:cNvPicPr>
            <a:picLocks noChangeAspect="1" noChangeArrowheads="1"/>
          </p:cNvPicPr>
          <p:nvPr/>
        </p:nvPicPr>
        <p:blipFill>
          <a:blip r:embed="rId4" cstate="print"/>
          <a:srcRect b="38636"/>
          <a:stretch>
            <a:fillRect/>
          </a:stretch>
        </p:blipFill>
        <p:spPr bwMode="auto">
          <a:xfrm>
            <a:off x="467544" y="548680"/>
            <a:ext cx="4906420" cy="1944216"/>
          </a:xfrm>
          <a:prstGeom prst="rect">
            <a:avLst/>
          </a:prstGeom>
          <a:noFill/>
        </p:spPr>
      </p:pic>
      <p:pic>
        <p:nvPicPr>
          <p:cNvPr id="22536" name="Picture 8" descr="Risultati immagini per 1968 slogan"/>
          <p:cNvPicPr>
            <a:picLocks noChangeAspect="1" noChangeArrowheads="1"/>
          </p:cNvPicPr>
          <p:nvPr/>
        </p:nvPicPr>
        <p:blipFill>
          <a:blip r:embed="rId5" cstate="print"/>
          <a:srcRect t="31043" b="14175"/>
          <a:stretch>
            <a:fillRect/>
          </a:stretch>
        </p:blipFill>
        <p:spPr bwMode="auto">
          <a:xfrm>
            <a:off x="5796136" y="3645024"/>
            <a:ext cx="3114675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71868" y="114298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 smtClean="0">
                <a:sym typeface="Wingdings" pitchFamily="2" charset="2"/>
              </a:rPr>
              <a:t>Primavera di Praga</a:t>
            </a:r>
          </a:p>
          <a:p>
            <a:endParaRPr lang="it-IT" sz="2400" dirty="0" smtClean="0">
              <a:sym typeface="Wingdings" pitchFamily="2" charset="2"/>
            </a:endParaRPr>
          </a:p>
        </p:txBody>
      </p:sp>
      <p:pic>
        <p:nvPicPr>
          <p:cNvPr id="27650" name="Picture 2" descr="Risultati immagini per primavera di pra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618" y="1643050"/>
            <a:ext cx="2797235" cy="2071702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214282" y="285728"/>
            <a:ext cx="710485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Alcuni slogan del 1968</a:t>
            </a:r>
            <a:endParaRPr lang="it-IT" sz="2000" dirty="0" smtClean="0"/>
          </a:p>
          <a:p>
            <a:r>
              <a:rPr lang="it-IT" sz="2000" dirty="0" smtClean="0"/>
              <a:t>Consumate di più, vivrete di meno</a:t>
            </a:r>
            <a:br>
              <a:rPr lang="it-IT" sz="2000" dirty="0" smtClean="0"/>
            </a:br>
            <a:r>
              <a:rPr lang="it-IT" sz="2000" dirty="0" smtClean="0"/>
              <a:t>Contro i sensi vietati, le strade del possibile</a:t>
            </a:r>
            <a:br>
              <a:rPr lang="it-IT" sz="2000" dirty="0" smtClean="0"/>
            </a:br>
            <a:r>
              <a:rPr lang="it-IT" sz="2000" dirty="0" smtClean="0"/>
              <a:t>Diamo l’assalto al cielo</a:t>
            </a:r>
            <a:br>
              <a:rPr lang="it-IT" sz="2000" dirty="0" smtClean="0"/>
            </a:br>
            <a:r>
              <a:rPr lang="it-IT" sz="2000" dirty="0" smtClean="0"/>
              <a:t>Vietato vietare</a:t>
            </a:r>
            <a:br>
              <a:rPr lang="it-IT" sz="2000" dirty="0" smtClean="0"/>
            </a:br>
            <a:r>
              <a:rPr lang="it-IT" sz="2000" dirty="0" smtClean="0"/>
              <a:t>Fate l’amore, non fate la guerra</a:t>
            </a:r>
            <a:br>
              <a:rPr lang="it-IT" sz="2000" dirty="0" smtClean="0"/>
            </a:br>
            <a:r>
              <a:rPr lang="it-IT" sz="2000" dirty="0" smtClean="0"/>
              <a:t>Il padrone ha bisogno di te, tu non hai bisogno di lui</a:t>
            </a:r>
            <a:br>
              <a:rPr lang="it-IT" sz="2000" dirty="0" smtClean="0"/>
            </a:br>
            <a:r>
              <a:rPr lang="it-IT" sz="2000" dirty="0" smtClean="0"/>
              <a:t>L’immaginazione al potere! (o La fantasia al potere!)</a:t>
            </a:r>
            <a:br>
              <a:rPr lang="it-IT" sz="2000" dirty="0" smtClean="0"/>
            </a:br>
            <a:r>
              <a:rPr lang="it-IT" sz="2000" dirty="0" smtClean="0"/>
              <a:t>La vita è altrove</a:t>
            </a:r>
            <a:br>
              <a:rPr lang="it-IT" sz="2000" dirty="0" smtClean="0"/>
            </a:br>
            <a:r>
              <a:rPr lang="it-IT" sz="2000" dirty="0" smtClean="0"/>
              <a:t>Lotta dura, senza paura</a:t>
            </a:r>
            <a:br>
              <a:rPr lang="it-IT" sz="2000" dirty="0" smtClean="0"/>
            </a:br>
            <a:r>
              <a:rPr lang="it-IT" sz="2000" dirty="0" smtClean="0"/>
              <a:t>Mettete fiori nei vostri cannoni</a:t>
            </a:r>
            <a:br>
              <a:rPr lang="it-IT" sz="2000" dirty="0" smtClean="0"/>
            </a:br>
            <a:r>
              <a:rPr lang="it-IT" sz="2000" dirty="0" smtClean="0"/>
              <a:t>Siate realisti, pretendete l’impossibile</a:t>
            </a:r>
          </a:p>
          <a:p>
            <a:r>
              <a:rPr lang="it-IT" sz="2000" dirty="0" smtClean="0"/>
              <a:t>Un uomo non è stupido o intelligente, è libero o non lo è</a:t>
            </a:r>
          </a:p>
          <a:p>
            <a:r>
              <a:rPr lang="it-IT" sz="2000" dirty="0" smtClean="0"/>
              <a:t>Lavorare meno, lavorare tutti</a:t>
            </a:r>
          </a:p>
          <a:p>
            <a:r>
              <a:rPr lang="it-IT" sz="2000" dirty="0" smtClean="0"/>
              <a:t>La società è un fiore carnivoro</a:t>
            </a:r>
          </a:p>
          <a:p>
            <a:r>
              <a:rPr lang="it-IT" sz="2000" dirty="0" smtClean="0"/>
              <a:t>Professori, voi ci fate invecchiare!</a:t>
            </a:r>
          </a:p>
          <a:p>
            <a:r>
              <a:rPr lang="it-IT" sz="2000" dirty="0" smtClean="0"/>
              <a:t>Prendete i vostri desideri per realtà!</a:t>
            </a:r>
          </a:p>
          <a:p>
            <a:r>
              <a:rPr lang="it-IT" sz="2000" dirty="0" smtClean="0"/>
              <a:t>Creatività, spontaneità, vita</a:t>
            </a:r>
          </a:p>
          <a:p>
            <a:r>
              <a:rPr lang="it-IT" sz="2000" dirty="0" smtClean="0"/>
              <a:t>Non fidatevi di chi ha più di trent’anni</a:t>
            </a:r>
          </a:p>
          <a:p>
            <a:endParaRPr lang="it-IT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9552" y="4046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Perché “FREDDA”?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124744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E’ un conflitto </a:t>
            </a:r>
            <a:r>
              <a:rPr lang="it-IT" sz="2400" b="1" dirty="0" smtClean="0">
                <a:solidFill>
                  <a:srgbClr val="FF0000"/>
                </a:solidFill>
              </a:rPr>
              <a:t>non realmente e militarmente combattuto</a:t>
            </a:r>
            <a:r>
              <a:rPr lang="it-IT" sz="2400" dirty="0" smtClean="0"/>
              <a:t>, ma “congelato” in uno stato di </a:t>
            </a:r>
            <a:r>
              <a:rPr lang="it-IT" sz="2400" b="1" u="sng" dirty="0" smtClean="0"/>
              <a:t>continua tensione</a:t>
            </a:r>
            <a:r>
              <a:rPr lang="it-IT" sz="2400" dirty="0" smtClean="0"/>
              <a:t>. </a:t>
            </a:r>
          </a:p>
          <a:p>
            <a:pPr algn="just"/>
            <a:r>
              <a:rPr lang="it-IT" sz="2400" dirty="0" smtClean="0"/>
              <a:t>Il possesso dell’</a:t>
            </a:r>
            <a:r>
              <a:rPr lang="it-IT" sz="2400" b="1" u="sng" dirty="0" smtClean="0"/>
              <a:t>arma atomica</a:t>
            </a:r>
            <a:r>
              <a:rPr lang="it-IT" sz="2400" dirty="0" smtClean="0"/>
              <a:t> (di cui si dotarono anche i sovietici, nel 1949) rendeva </a:t>
            </a:r>
            <a:r>
              <a:rPr lang="it-IT" sz="2400" b="1" dirty="0" smtClean="0"/>
              <a:t>irrealistica una nuova guerra</a:t>
            </a:r>
            <a:r>
              <a:rPr lang="it-IT" sz="2400" dirty="0" smtClean="0"/>
              <a:t>, pena la completa distruzione mondiale: il sottile equilibrio si giocava dunque sul terrore (progressivo aumento e sviluppo degli armamenti da parte di entrambi gli schieramenti). Mai si arrivò alla rottura definitiva, anche se in diverse </a:t>
            </a:r>
            <a:r>
              <a:rPr lang="it-IT" sz="2400" dirty="0" smtClean="0">
                <a:solidFill>
                  <a:srgbClr val="FF0000"/>
                </a:solidFill>
              </a:rPr>
              <a:t>zone “calde”</a:t>
            </a:r>
            <a:r>
              <a:rPr lang="it-IT" sz="2400" dirty="0" smtClean="0"/>
              <a:t> del mondo si arrivò vicini a uno scontro diretto (es. </a:t>
            </a:r>
            <a:r>
              <a:rPr lang="it-IT" sz="2400" b="1" dirty="0" smtClean="0">
                <a:solidFill>
                  <a:srgbClr val="FF0000"/>
                </a:solidFill>
              </a:rPr>
              <a:t>Berlino, </a:t>
            </a:r>
            <a:r>
              <a:rPr lang="it-IT" sz="2400" b="1" dirty="0" smtClean="0">
                <a:solidFill>
                  <a:srgbClr val="FF0000"/>
                </a:solidFill>
              </a:rPr>
              <a:t>Corea, Cuba</a:t>
            </a:r>
            <a:r>
              <a:rPr lang="it-IT" sz="2400" b="1" dirty="0" smtClean="0">
                <a:solidFill>
                  <a:srgbClr val="FF0000"/>
                </a:solidFill>
              </a:rPr>
              <a:t>, </a:t>
            </a:r>
            <a:r>
              <a:rPr lang="it-IT" sz="2400" b="1" dirty="0" smtClean="0">
                <a:solidFill>
                  <a:srgbClr val="FF0000"/>
                </a:solidFill>
              </a:rPr>
              <a:t>Vietnam</a:t>
            </a:r>
            <a:r>
              <a:rPr lang="it-IT" sz="2400" dirty="0" smtClean="0"/>
              <a:t>).</a:t>
            </a:r>
            <a:endParaRPr lang="it-IT" sz="2400" dirty="0" smtClean="0"/>
          </a:p>
          <a:p>
            <a:pPr algn="just"/>
            <a:r>
              <a:rPr lang="it-IT" sz="2400" dirty="0" smtClean="0"/>
              <a:t> </a:t>
            </a:r>
          </a:p>
          <a:p>
            <a:pPr algn="just"/>
            <a:r>
              <a:rPr lang="it-IT" sz="2400" dirty="0" smtClean="0"/>
              <a:t>Competizione in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TUTTI I CAMPI </a:t>
            </a:r>
            <a:r>
              <a:rPr lang="it-IT" sz="2400" dirty="0" smtClean="0"/>
              <a:t>(</a:t>
            </a:r>
            <a:r>
              <a:rPr lang="it-IT" sz="2400" dirty="0" smtClean="0"/>
              <a:t>corsa allo spazio, spionaggio, propaganda ideologica)</a:t>
            </a:r>
            <a:endParaRPr lang="it-IT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orsa agli armamenti nucleari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828822" cy="571504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214546" y="14285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Corsa agli armamenti (nucleari)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9552" y="40466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3 DIVERSE </a:t>
            </a:r>
            <a:r>
              <a:rPr lang="it-IT" sz="4000" b="1" dirty="0" smtClean="0"/>
              <a:t>FASI della guerra fredda</a:t>
            </a:r>
            <a:endParaRPr lang="it-IT" sz="40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42910" y="1714488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it-IT" sz="2400" dirty="0" smtClean="0"/>
              <a:t> una </a:t>
            </a:r>
            <a:r>
              <a:rPr lang="it-IT" sz="2400" dirty="0" smtClean="0"/>
              <a:t>prima fase caratterizzata da uno </a:t>
            </a:r>
            <a:r>
              <a:rPr lang="it-IT" sz="2400" b="1" dirty="0" smtClean="0"/>
              <a:t>scontro duro </a:t>
            </a:r>
          </a:p>
          <a:p>
            <a:pPr algn="just"/>
            <a:endParaRPr lang="it-IT" sz="2400" dirty="0" smtClean="0"/>
          </a:p>
          <a:p>
            <a:pPr algn="just">
              <a:buFontTx/>
              <a:buChar char="-"/>
            </a:pPr>
            <a:r>
              <a:rPr lang="it-IT" sz="2400" dirty="0" smtClean="0"/>
              <a:t> dopo </a:t>
            </a:r>
            <a:r>
              <a:rPr lang="it-IT" sz="2400" dirty="0" smtClean="0"/>
              <a:t>la </a:t>
            </a:r>
            <a:r>
              <a:rPr lang="it-IT" sz="2400" b="1" dirty="0" smtClean="0"/>
              <a:t>morte di Stalin (1953)</a:t>
            </a:r>
            <a:r>
              <a:rPr lang="it-IT" sz="2400" dirty="0" smtClean="0"/>
              <a:t>, una fase di allentamento della tensione (“</a:t>
            </a:r>
            <a:r>
              <a:rPr lang="it-IT" sz="2400" b="1" dirty="0" smtClean="0"/>
              <a:t>l’età del disgelo</a:t>
            </a:r>
            <a:r>
              <a:rPr lang="it-IT" sz="2400" dirty="0" smtClean="0"/>
              <a:t>”), in cui ci fu un avvicinamento diplomatico, non privo di scontri, tra i due blocchi 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- la fine del conflitto, dovuta al </a:t>
            </a:r>
            <a:r>
              <a:rPr lang="it-IT" sz="2400" b="1" dirty="0" smtClean="0"/>
              <a:t>crollo dell’URSS </a:t>
            </a:r>
            <a:r>
              <a:rPr lang="it-IT" sz="2400" dirty="0" smtClean="0"/>
              <a:t>(crollo del muro di Berlino, 1989) </a:t>
            </a:r>
            <a:endParaRPr lang="it-IT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2276872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4 febbraio </a:t>
            </a:r>
            <a:r>
              <a:rPr lang="it-IT" sz="2400" b="1" dirty="0" smtClean="0"/>
              <a:t>1945</a:t>
            </a:r>
            <a:r>
              <a:rPr lang="it-IT" sz="2400" dirty="0" smtClean="0"/>
              <a:t>, </a:t>
            </a:r>
            <a:r>
              <a:rPr lang="it-IT" sz="2400" b="1" dirty="0" smtClean="0">
                <a:solidFill>
                  <a:srgbClr val="FF0000"/>
                </a:solidFill>
              </a:rPr>
              <a:t>Yalta</a:t>
            </a:r>
            <a:r>
              <a:rPr lang="it-IT" sz="2400" dirty="0" smtClean="0"/>
              <a:t> (in Crimea): si riuniscono i tre </a:t>
            </a:r>
            <a:r>
              <a:rPr lang="it-IT" sz="2400" dirty="0"/>
              <a:t>g</a:t>
            </a:r>
            <a:r>
              <a:rPr lang="it-IT" sz="2400" dirty="0" smtClean="0"/>
              <a:t>randi (Roosevelt, Churchill, Stalin). </a:t>
            </a:r>
          </a:p>
          <a:p>
            <a:r>
              <a:rPr lang="it-IT" sz="2400" i="1" dirty="0" smtClean="0"/>
              <a:t>Decisioni</a:t>
            </a:r>
            <a:r>
              <a:rPr lang="it-IT" sz="2400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DIVIDERE LA GERMANIA </a:t>
            </a:r>
            <a:r>
              <a:rPr lang="it-IT" sz="2400" dirty="0" smtClean="0"/>
              <a:t>in quattro zone di occupazione controllate ciascuna da una delle grandi potenze.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perseguimento giudiziario dei criminali nazisti (</a:t>
            </a:r>
            <a:r>
              <a:rPr lang="it-IT" sz="2400" b="1" dirty="0" smtClean="0">
                <a:solidFill>
                  <a:srgbClr val="FF0000"/>
                </a:solidFill>
              </a:rPr>
              <a:t>PROCESSO </a:t>
            </a:r>
            <a:r>
              <a:rPr lang="it-IT" sz="2400" b="1" dirty="0" err="1" smtClean="0">
                <a:solidFill>
                  <a:srgbClr val="FF0000"/>
                </a:solidFill>
              </a:rPr>
              <a:t>DI</a:t>
            </a:r>
            <a:r>
              <a:rPr lang="it-IT" sz="2400" b="1" dirty="0" smtClean="0">
                <a:solidFill>
                  <a:srgbClr val="FF0000"/>
                </a:solidFill>
              </a:rPr>
              <a:t> NORIMBERGA</a:t>
            </a:r>
            <a:r>
              <a:rPr lang="it-IT" sz="2400" dirty="0" smtClean="0"/>
              <a:t>).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b="1" dirty="0" smtClean="0"/>
              <a:t>libere elezioni </a:t>
            </a:r>
            <a:r>
              <a:rPr lang="it-IT" sz="2400" dirty="0" smtClean="0"/>
              <a:t>in tutti i paesi liberati dalle armate antinaziste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fondazione dell’</a:t>
            </a:r>
            <a:r>
              <a:rPr lang="it-IT" sz="2400" b="1" dirty="0" smtClean="0">
                <a:solidFill>
                  <a:srgbClr val="FF0000"/>
                </a:solidFill>
              </a:rPr>
              <a:t>ONU</a:t>
            </a:r>
            <a:r>
              <a:rPr lang="it-IT" sz="2400" dirty="0" smtClean="0"/>
              <a:t> (24 giugno 1945) </a:t>
            </a:r>
            <a:endParaRPr lang="it-IT" sz="2400" dirty="0"/>
          </a:p>
        </p:txBody>
      </p:sp>
      <p:pic>
        <p:nvPicPr>
          <p:cNvPr id="1026" name="Picture 2" descr="Risultati immagini per yal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6672"/>
            <a:ext cx="2476500" cy="1685926"/>
          </a:xfrm>
          <a:prstGeom prst="rect">
            <a:avLst/>
          </a:prstGeom>
          <a:noFill/>
        </p:spPr>
      </p:pic>
      <p:pic>
        <p:nvPicPr>
          <p:cNvPr id="1028" name="Picture 4" descr="Risultati immagini per yal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2656"/>
            <a:ext cx="2376264" cy="1810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692696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P</a:t>
            </a:r>
            <a:r>
              <a:rPr lang="it-IT" sz="2400" b="1" dirty="0" smtClean="0"/>
              <a:t>rocesso di Norimberga (20 novembre 1945)</a:t>
            </a:r>
          </a:p>
          <a:p>
            <a:r>
              <a:rPr lang="it-IT" sz="2400" dirty="0" smtClean="0"/>
              <a:t> </a:t>
            </a:r>
          </a:p>
          <a:p>
            <a:r>
              <a:rPr lang="it-IT" sz="2400" dirty="0" smtClean="0"/>
              <a:t>Tribunale composto da otto giudici, in rappresentanza dei diversi Stati. </a:t>
            </a:r>
          </a:p>
          <a:p>
            <a:r>
              <a:rPr lang="it-IT" sz="2400" dirty="0" smtClean="0"/>
              <a:t>Tre capi di accusa: </a:t>
            </a:r>
          </a:p>
          <a:p>
            <a:pPr marL="457200" indent="-457200">
              <a:buAutoNum type="arabicParenR"/>
            </a:pPr>
            <a:r>
              <a:rPr lang="it-IT" sz="2400" dirty="0" smtClean="0"/>
              <a:t>i </a:t>
            </a:r>
            <a:r>
              <a:rPr lang="it-IT" sz="2400" b="1" dirty="0" smtClean="0"/>
              <a:t>crimini di guerra </a:t>
            </a:r>
            <a:r>
              <a:rPr lang="it-IT" sz="2400" dirty="0" smtClean="0"/>
              <a:t>(violazione dei codici di guerra, uccisioni di civili o prigionieri, devastazioni non motivate) </a:t>
            </a:r>
          </a:p>
          <a:p>
            <a:pPr marL="457200" indent="-457200">
              <a:buAutoNum type="arabicParenR"/>
            </a:pPr>
            <a:r>
              <a:rPr lang="it-IT" sz="2400" b="1" dirty="0" smtClean="0"/>
              <a:t>crimini contro la pace </a:t>
            </a:r>
            <a:r>
              <a:rPr lang="it-IT" sz="2400" dirty="0" smtClean="0"/>
              <a:t>(scatenamento di una guerra di aggressione) </a:t>
            </a:r>
          </a:p>
          <a:p>
            <a:pPr marL="457200" indent="-457200">
              <a:buAutoNum type="arabicParenR"/>
            </a:pPr>
            <a:r>
              <a:rPr lang="it-IT" sz="2400" b="1" dirty="0" smtClean="0"/>
              <a:t>crimini contro l’umanità </a:t>
            </a:r>
            <a:r>
              <a:rPr lang="it-IT" sz="2400" dirty="0" smtClean="0"/>
              <a:t>(sterminio, deportazioni, atrocità su larga scala) </a:t>
            </a:r>
          </a:p>
          <a:p>
            <a:r>
              <a:rPr lang="it-IT" sz="2400" dirty="0" smtClean="0"/>
              <a:t>Gli imputati erano </a:t>
            </a:r>
            <a:r>
              <a:rPr lang="it-IT" sz="2400" b="1" dirty="0" smtClean="0"/>
              <a:t>22</a:t>
            </a:r>
            <a:r>
              <a:rPr lang="it-IT" sz="2400" dirty="0" smtClean="0"/>
              <a:t>, tra cui Göring e </a:t>
            </a:r>
            <a:r>
              <a:rPr lang="it-IT" sz="2400" dirty="0" err="1" smtClean="0"/>
              <a:t>Ribbentropp</a:t>
            </a:r>
            <a:r>
              <a:rPr lang="it-IT" sz="2400" dirty="0" smtClean="0"/>
              <a:t> (12 condannati a morte). Molti di essi affermarono di aver solo eseguito ordini superiori, tesi rigettata dall’accusa. </a:t>
            </a:r>
            <a:r>
              <a:rPr lang="it-IT" sz="2400" b="1" dirty="0" smtClean="0"/>
              <a:t>Eichmann</a:t>
            </a:r>
            <a:r>
              <a:rPr lang="it-IT" sz="2400" dirty="0" smtClean="0"/>
              <a:t> invece fu processato in Israele nel 1961.</a:t>
            </a:r>
            <a:endParaRPr lang="it-IT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71934" y="1214422"/>
            <a:ext cx="4857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12 marzo 1947: il presidente statunitense Harry Truman enuncia al congresso quella che sarà chiamata </a:t>
            </a:r>
            <a:r>
              <a:rPr lang="it-IT" b="1" dirty="0" smtClean="0"/>
              <a:t>"</a:t>
            </a:r>
            <a:r>
              <a:rPr lang="it-IT" sz="2800" b="1" dirty="0" smtClean="0">
                <a:solidFill>
                  <a:srgbClr val="FF0000"/>
                </a:solidFill>
              </a:rPr>
              <a:t>DOTTRINA TRUMAN</a:t>
            </a:r>
            <a:r>
              <a:rPr lang="it-IT" b="1" dirty="0" smtClean="0"/>
              <a:t>"</a:t>
            </a:r>
            <a:endParaRPr lang="it-IT" b="1" dirty="0"/>
          </a:p>
        </p:txBody>
      </p:sp>
      <p:pic>
        <p:nvPicPr>
          <p:cNvPr id="1026" name="Picture 2" descr="dottrina-truman-congres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500462" cy="2763523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142976" y="3643314"/>
            <a:ext cx="6715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Gli USA aiuteranno tutti i popoli “minacciati dal totalitarismo”</a:t>
            </a:r>
          </a:p>
          <a:p>
            <a:r>
              <a:rPr lang="it-IT" sz="2800" dirty="0" smtClean="0"/>
              <a:t>- Fine dell’isolazionismo statunitense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578645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600" dirty="0" smtClean="0"/>
              <a:t> Volontà di mantenere la superiorità acquisita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Paura del possibile dominio europeo dell’URSS (debolezza della GB; tentativo russo di estendere il proprio polo di influenza, creando un cuscinetto tra Europa e URSS, e mantenendo la Germania </a:t>
            </a:r>
            <a:r>
              <a:rPr lang="it-IT" sz="1600" dirty="0" err="1" smtClean="0"/>
              <a:t>divisa…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9388" y="257174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Paura dell’intervento russo in Grecia e Turchia</a:t>
            </a:r>
            <a:endParaRPr lang="it-IT" sz="1400" dirty="0"/>
          </a:p>
        </p:txBody>
      </p:sp>
      <p:cxnSp>
        <p:nvCxnSpPr>
          <p:cNvPr id="8" name="Connettore 2 7"/>
          <p:cNvCxnSpPr/>
          <p:nvPr/>
        </p:nvCxnSpPr>
        <p:spPr>
          <a:xfrm rot="5400000">
            <a:off x="4679157" y="2536025"/>
            <a:ext cx="1428760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14480" y="285728"/>
            <a:ext cx="6357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1949: con il </a:t>
            </a:r>
            <a:r>
              <a:rPr lang="it-IT" sz="2800" b="1" dirty="0" smtClean="0">
                <a:solidFill>
                  <a:srgbClr val="FF0000"/>
                </a:solidFill>
              </a:rPr>
              <a:t>PATTO ATLANTICO </a:t>
            </a:r>
            <a:r>
              <a:rPr lang="it-IT" dirty="0" smtClean="0"/>
              <a:t>nasce la </a:t>
            </a:r>
            <a:r>
              <a:rPr lang="it-IT" sz="2800" b="1" dirty="0" smtClean="0">
                <a:solidFill>
                  <a:srgbClr val="FF0000"/>
                </a:solidFill>
              </a:rPr>
              <a:t>NATO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285720" y="1000108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La sigla inglese Nato sta per </a:t>
            </a:r>
            <a:r>
              <a:rPr lang="it-IT" b="1" dirty="0" smtClean="0"/>
              <a:t>North Atlantic </a:t>
            </a:r>
            <a:r>
              <a:rPr lang="it-IT" b="1" dirty="0" err="1" smtClean="0"/>
              <a:t>Treaty</a:t>
            </a:r>
            <a:r>
              <a:rPr lang="it-IT" b="1" dirty="0" smtClean="0"/>
              <a:t> </a:t>
            </a:r>
            <a:r>
              <a:rPr lang="it-IT" b="1" dirty="0" err="1" smtClean="0"/>
              <a:t>Organization</a:t>
            </a:r>
            <a:r>
              <a:rPr lang="it-IT" dirty="0" smtClean="0"/>
              <a:t>: Organizzazione del trattato del Nord Atlantico. Si tratta della </a:t>
            </a:r>
            <a:r>
              <a:rPr lang="it-IT" b="1" dirty="0" smtClean="0"/>
              <a:t>struttura politico-militare costituita in base al Patto atlantico</a:t>
            </a:r>
            <a:r>
              <a:rPr lang="it-IT" dirty="0" smtClean="0"/>
              <a:t>, un trattato di alleanza firmato a Washington, capitale degli </a:t>
            </a:r>
            <a:r>
              <a:rPr lang="it-IT" b="1" dirty="0" smtClean="0"/>
              <a:t>Stati Uniti</a:t>
            </a:r>
            <a:r>
              <a:rPr lang="it-IT" dirty="0" smtClean="0"/>
              <a:t>, da </a:t>
            </a:r>
            <a:r>
              <a:rPr lang="it-IT" b="1" dirty="0" smtClean="0"/>
              <a:t>dodici Paesi dell’Europa e del Nord America</a:t>
            </a:r>
            <a:r>
              <a:rPr lang="it-IT" dirty="0" smtClean="0"/>
              <a:t>, a cui poi se ne sono aggiunti altri, il 4 aprile 1949. Degli Stati fondatori fa parte anche </a:t>
            </a:r>
            <a:r>
              <a:rPr lang="it-IT" b="1" dirty="0" smtClean="0"/>
              <a:t>l’Italia</a:t>
            </a:r>
            <a:r>
              <a:rPr lang="it-IT" dirty="0" smtClean="0"/>
              <a:t>, insieme a Usa, Canada, Gran Bretagna, Francia, Olanda, Belgio, Lussemburgo, Norvegia, Danimarca, Portogallo, Islanda.</a:t>
            </a:r>
            <a:endParaRPr lang="it-IT" dirty="0"/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64627"/>
            <a:ext cx="5715040" cy="3952903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7786710" y="464344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Oggi…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1189</Words>
  <Application>Microsoft Office PowerPoint</Application>
  <PresentationFormat>Presentazione su schermo (4:3)</PresentationFormat>
  <Paragraphs>115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GUERRA FREDDA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GUERRA FREDDA</dc:title>
  <dc:creator>Simone</dc:creator>
  <cp:lastModifiedBy>simone.dell@libero.it</cp:lastModifiedBy>
  <cp:revision>7</cp:revision>
  <dcterms:created xsi:type="dcterms:W3CDTF">2019-05-08T16:15:25Z</dcterms:created>
  <dcterms:modified xsi:type="dcterms:W3CDTF">2022-04-25T10:00:46Z</dcterms:modified>
</cp:coreProperties>
</file>